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1" r:id="rId2"/>
    <p:sldId id="272" r:id="rId3"/>
    <p:sldId id="273" r:id="rId4"/>
    <p:sldId id="286" r:id="rId5"/>
    <p:sldId id="276" r:id="rId6"/>
    <p:sldId id="284" r:id="rId7"/>
    <p:sldId id="285" r:id="rId8"/>
    <p:sldId id="280" r:id="rId9"/>
    <p:sldId id="281" r:id="rId10"/>
    <p:sldId id="282" r:id="rId11"/>
    <p:sldId id="283" r:id="rId12"/>
    <p:sldId id="288" r:id="rId13"/>
    <p:sldId id="274" r:id="rId14"/>
    <p:sldId id="279" r:id="rId15"/>
    <p:sldId id="277" r:id="rId16"/>
    <p:sldId id="278" r:id="rId17"/>
    <p:sldId id="28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82345"/>
    <a:srgbClr val="00693C"/>
    <a:srgbClr val="610B2B"/>
    <a:srgbClr val="003591"/>
    <a:srgbClr val="E97A00"/>
    <a:srgbClr val="BD4F19"/>
    <a:srgbClr val="803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87353" autoAdjust="0"/>
  </p:normalViewPr>
  <p:slideViewPr>
    <p:cSldViewPr showGuides="1">
      <p:cViewPr varScale="1">
        <p:scale>
          <a:sx n="51" d="100"/>
          <a:sy n="51" d="100"/>
        </p:scale>
        <p:origin x="73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B6597-7088-4EB8-9E55-3E219A1CE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7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9913EA-E507-466F-9E2D-DAD9CE337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125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We look at physical layer approach to information-theoretic security in wireless communication systems. Secret key encryption scheme is employed using state-of-the-art error correcting codes defined on sparse graphs (fig 1). Nested schemes are employed in multi-terminal networked settings to achieve near capacity performance (fig 2).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BAF2A91-2D8B-48CD-807F-81637580B389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8386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0" y="5638800"/>
            <a:ext cx="1066800" cy="152400"/>
          </a:xfrm>
          <a:prstGeom prst="rect">
            <a:avLst/>
          </a:prstGeom>
          <a:solidFill>
            <a:srgbClr val="0069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086100"/>
            <a:ext cx="2184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086100"/>
            <a:ext cx="2184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2184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5"/>
          <p:cNvSpPr>
            <a:spLocks noChangeArrowheads="1"/>
          </p:cNvSpPr>
          <p:nvPr userDrawn="1"/>
        </p:nvSpPr>
        <p:spPr bwMode="auto">
          <a:xfrm>
            <a:off x="-20638" y="5257800"/>
            <a:ext cx="1447801" cy="152400"/>
          </a:xfrm>
          <a:prstGeom prst="rect">
            <a:avLst/>
          </a:prstGeom>
          <a:solidFill>
            <a:srgbClr val="80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35"/>
          <p:cNvSpPr>
            <a:spLocks noChangeArrowheads="1"/>
          </p:cNvSpPr>
          <p:nvPr userDrawn="1"/>
        </p:nvSpPr>
        <p:spPr bwMode="auto">
          <a:xfrm>
            <a:off x="1371600" y="5257800"/>
            <a:ext cx="2209800" cy="152400"/>
          </a:xfrm>
          <a:prstGeom prst="rect">
            <a:avLst/>
          </a:prstGeom>
          <a:solidFill>
            <a:srgbClr val="003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" name="Rectangle 35"/>
          <p:cNvSpPr>
            <a:spLocks noChangeArrowheads="1"/>
          </p:cNvSpPr>
          <p:nvPr userDrawn="1"/>
        </p:nvSpPr>
        <p:spPr bwMode="auto">
          <a:xfrm>
            <a:off x="1600200" y="5410200"/>
            <a:ext cx="914400" cy="152400"/>
          </a:xfrm>
          <a:prstGeom prst="rect">
            <a:avLst/>
          </a:prstGeom>
          <a:solidFill>
            <a:srgbClr val="E97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5410200"/>
            <a:ext cx="1676400" cy="228600"/>
          </a:xfrm>
          <a:prstGeom prst="rect">
            <a:avLst/>
          </a:prstGeom>
          <a:solidFill>
            <a:srgbClr val="EAA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1219200"/>
          </a:xfrm>
        </p:spPr>
        <p:txBody>
          <a:bodyPr/>
          <a:lstStyle>
            <a:lvl1pPr>
              <a:defRPr sz="3800">
                <a:solidFill>
                  <a:srgbClr val="610B2B"/>
                </a:solidFill>
                <a:latin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8686800" cy="1219200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359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34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3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1907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4198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9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10B2B"/>
                </a:solidFill>
              </a:defRPr>
            </a:lvl1pPr>
            <a:lvl2pPr>
              <a:defRPr>
                <a:solidFill>
                  <a:srgbClr val="610B2B"/>
                </a:solidFill>
              </a:defRPr>
            </a:lvl2pPr>
            <a:lvl3pPr>
              <a:defRPr>
                <a:solidFill>
                  <a:srgbClr val="610B2B"/>
                </a:solidFill>
              </a:defRPr>
            </a:lvl3pPr>
            <a:lvl4pPr>
              <a:defRPr>
                <a:solidFill>
                  <a:srgbClr val="610B2B"/>
                </a:solidFill>
              </a:defRPr>
            </a:lvl4pPr>
            <a:lvl5pPr>
              <a:defRPr>
                <a:solidFill>
                  <a:srgbClr val="610B2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6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6686"/>
            <a:ext cx="7772400" cy="321170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7800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95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305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305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9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6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0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44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137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9750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57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6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044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29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25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2"/>
          <p:cNvSpPr>
            <a:spLocks noChangeArrowheads="1"/>
          </p:cNvSpPr>
          <p:nvPr userDrawn="1"/>
        </p:nvSpPr>
        <p:spPr bwMode="auto">
          <a:xfrm>
            <a:off x="7239000" y="5943600"/>
            <a:ext cx="1905000" cy="304800"/>
          </a:xfrm>
          <a:prstGeom prst="rect">
            <a:avLst/>
          </a:prstGeom>
          <a:solidFill>
            <a:srgbClr val="EAA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7" name="Rectangle 37"/>
          <p:cNvSpPr>
            <a:spLocks noChangeArrowheads="1"/>
          </p:cNvSpPr>
          <p:nvPr userDrawn="1"/>
        </p:nvSpPr>
        <p:spPr bwMode="auto">
          <a:xfrm>
            <a:off x="6248400" y="5943600"/>
            <a:ext cx="990600" cy="155575"/>
          </a:xfrm>
          <a:prstGeom prst="rect">
            <a:avLst/>
          </a:prstGeom>
          <a:solidFill>
            <a:srgbClr val="80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8" name="Rectangle 44"/>
          <p:cNvSpPr>
            <a:spLocks noChangeArrowheads="1"/>
          </p:cNvSpPr>
          <p:nvPr userDrawn="1"/>
        </p:nvSpPr>
        <p:spPr bwMode="auto">
          <a:xfrm>
            <a:off x="7124700" y="5791200"/>
            <a:ext cx="2019300" cy="177800"/>
          </a:xfrm>
          <a:prstGeom prst="rect">
            <a:avLst/>
          </a:prstGeom>
          <a:solidFill>
            <a:srgbClr val="003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9" name="Rectangle 44"/>
          <p:cNvSpPr>
            <a:spLocks noChangeArrowheads="1"/>
          </p:cNvSpPr>
          <p:nvPr userDrawn="1"/>
        </p:nvSpPr>
        <p:spPr bwMode="auto">
          <a:xfrm>
            <a:off x="5715000" y="5791200"/>
            <a:ext cx="1981200" cy="177800"/>
          </a:xfrm>
          <a:prstGeom prst="rect">
            <a:avLst/>
          </a:prstGeom>
          <a:solidFill>
            <a:srgbClr val="0069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763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    </a:t>
            </a:r>
          </a:p>
        </p:txBody>
      </p:sp>
      <p:pic>
        <p:nvPicPr>
          <p:cNvPr id="103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2184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100D8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100D8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100D8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100D8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100D8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100D8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100D8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100D8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100D8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14288"/>
            <a:ext cx="9129712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706938" y="5864225"/>
            <a:ext cx="413226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New Mexico State University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5940425" y="6135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720725" y="685800"/>
            <a:ext cx="770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Klipsch School of Electrical and Computer Engineering</a:t>
            </a:r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914400" y="2438400"/>
            <a:ext cx="786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N   W MEXI   O STATE UNIV   RSITY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43000" y="2438399"/>
            <a:ext cx="626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000000"/>
                </a:solidFill>
              </a:rPr>
              <a:t> E             </a:t>
            </a:r>
            <a:r>
              <a:rPr lang="en-US" altLang="en-US" sz="3600" dirty="0" smtClean="0">
                <a:solidFill>
                  <a:srgbClr val="000000"/>
                </a:solidFill>
              </a:rPr>
              <a:t> C                         </a:t>
            </a:r>
            <a:r>
              <a:rPr lang="en-US" altLang="en-US" sz="3600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906057" y="3589367"/>
            <a:ext cx="3754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 </a:t>
            </a:r>
            <a:r>
              <a:rPr lang="en-US" altLang="en-US" dirty="0" smtClean="0"/>
              <a:t>  NGINEERING    OLLEG</a:t>
            </a:r>
            <a:endParaRPr lang="en-US" altLang="en-US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906057" y="3589148"/>
            <a:ext cx="4046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E                         C             E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386986" y="2438400"/>
            <a:ext cx="6707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 smtClean="0"/>
              <a:t>NWMEXIO </a:t>
            </a:r>
            <a:r>
              <a:rPr lang="en-US" altLang="en-US" sz="3600" dirty="0"/>
              <a:t>STATE </a:t>
            </a:r>
            <a:r>
              <a:rPr lang="en-US" altLang="en-US" sz="3600" dirty="0" smtClean="0"/>
              <a:t>UNIVRSITY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5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90600"/>
            <a:ext cx="8763000" cy="3886200"/>
          </a:xfrm>
        </p:spPr>
        <p:txBody>
          <a:bodyPr/>
          <a:lstStyle/>
          <a:p>
            <a:r>
              <a:rPr lang="en-US" sz="2400" dirty="0" smtClean="0"/>
              <a:t>MSEE 30 Credits </a:t>
            </a:r>
          </a:p>
          <a:p>
            <a:pPr lvl="1"/>
            <a:r>
              <a:rPr lang="en-US" sz="2000" dirty="0" smtClean="0"/>
              <a:t>Thesis, Report or coursework only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~ 10 classes – distance. Hybrid mode.</a:t>
            </a:r>
          </a:p>
          <a:p>
            <a:r>
              <a:rPr lang="en-US" sz="2400" dirty="0" smtClean="0"/>
              <a:t>Certificates 12 credits</a:t>
            </a:r>
          </a:p>
          <a:p>
            <a:pPr lvl="1"/>
            <a:r>
              <a:rPr lang="en-US" sz="2000" dirty="0" smtClean="0"/>
              <a:t>Energy, Telemetry, DSP</a:t>
            </a:r>
          </a:p>
          <a:p>
            <a:r>
              <a:rPr lang="en-US" sz="2400" dirty="0" smtClean="0"/>
              <a:t>Eagerly await ME degree</a:t>
            </a:r>
          </a:p>
          <a:p>
            <a:r>
              <a:rPr lang="en-US" sz="2400" dirty="0" smtClean="0"/>
              <a:t>PhD 18 </a:t>
            </a:r>
            <a:r>
              <a:rPr lang="en-US" sz="2400" dirty="0" err="1" smtClean="0"/>
              <a:t>credits+dissertation</a:t>
            </a:r>
            <a:r>
              <a:rPr lang="en-US" sz="2400" dirty="0" smtClean="0"/>
              <a:t> after MS</a:t>
            </a:r>
          </a:p>
          <a:p>
            <a:pPr lvl="1"/>
            <a:r>
              <a:rPr lang="en-US" sz="2000" dirty="0" smtClean="0"/>
              <a:t>Several off-site PhD students (Sandia, ADF/SW) 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301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90600"/>
            <a:ext cx="8763000" cy="38862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800" dirty="0" err="1"/>
              <a:t>Landys</a:t>
            </a:r>
            <a:r>
              <a:rPr lang="en-US" sz="1800" dirty="0"/>
              <a:t> and </a:t>
            </a:r>
            <a:r>
              <a:rPr lang="en-US" sz="1800" dirty="0" err="1" smtClean="0"/>
              <a:t>Gyr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0070C0"/>
                </a:solidFill>
              </a:rPr>
              <a:t>El </a:t>
            </a:r>
            <a:r>
              <a:rPr lang="en-US" sz="1800" dirty="0">
                <a:solidFill>
                  <a:srgbClr val="0070C0"/>
                </a:solidFill>
              </a:rPr>
              <a:t>Paso Electric </a:t>
            </a:r>
            <a:r>
              <a:rPr lang="en-US" sz="1800" dirty="0" err="1"/>
              <a:t>Freeport-McMoran</a:t>
            </a:r>
            <a:r>
              <a:rPr lang="en-US" sz="1800" dirty="0"/>
              <a:t> US </a:t>
            </a:r>
            <a:r>
              <a:rPr lang="en-US" sz="1800" dirty="0" err="1"/>
              <a:t>Arny</a:t>
            </a:r>
            <a:r>
              <a:rPr lang="en-US" sz="1800" dirty="0"/>
              <a:t>(</a:t>
            </a:r>
            <a:r>
              <a:rPr lang="en-US" sz="1800" dirty="0" err="1"/>
              <a:t>Civ</a:t>
            </a:r>
            <a:r>
              <a:rPr lang="en-US" sz="1800" dirty="0"/>
              <a:t>) Intel </a:t>
            </a:r>
            <a:r>
              <a:rPr lang="en-US" sz="1800" dirty="0">
                <a:solidFill>
                  <a:srgbClr val="0070C0"/>
                </a:solidFill>
              </a:rPr>
              <a:t>WSMR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Sandia</a:t>
            </a:r>
            <a:r>
              <a:rPr lang="en-US" sz="1800" dirty="0"/>
              <a:t> </a:t>
            </a:r>
            <a:r>
              <a:rPr lang="en-US" sz="1800" dirty="0" smtClean="0"/>
              <a:t> Graduate </a:t>
            </a:r>
            <a:r>
              <a:rPr lang="en-US" sz="1800" dirty="0"/>
              <a:t>School, NMSU Notre Dame Rice SMU </a:t>
            </a:r>
            <a:r>
              <a:rPr lang="en-US" sz="1800" dirty="0" err="1"/>
              <a:t>Nav</a:t>
            </a:r>
            <a:r>
              <a:rPr lang="en-US" sz="1800" dirty="0"/>
              <a:t> </a:t>
            </a:r>
            <a:r>
              <a:rPr lang="en-US" sz="1800" dirty="0" smtClean="0"/>
              <a:t>Air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APL </a:t>
            </a:r>
            <a:r>
              <a:rPr lang="en-US" sz="1800" dirty="0">
                <a:solidFill>
                  <a:srgbClr val="0070C0"/>
                </a:solidFill>
              </a:rPr>
              <a:t>T&amp;D Services </a:t>
            </a:r>
            <a:r>
              <a:rPr lang="en-US" sz="1800" dirty="0" smtClean="0"/>
              <a:t>Ethicon Palo </a:t>
            </a:r>
            <a:r>
              <a:rPr lang="en-US" sz="1800" dirty="0"/>
              <a:t>Verde Nuclear Generating Station, AZ	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WSMR Raytheon </a:t>
            </a:r>
            <a:r>
              <a:rPr lang="en-US" sz="1800" dirty="0"/>
              <a:t>General Dynamics JPL </a:t>
            </a:r>
            <a:r>
              <a:rPr lang="en-US" sz="1800" dirty="0" smtClean="0"/>
              <a:t>Honeywell HDR </a:t>
            </a:r>
            <a:r>
              <a:rPr lang="en-US" sz="1800" dirty="0"/>
              <a:t>Engineers </a:t>
            </a:r>
            <a:r>
              <a:rPr lang="en-US" sz="1800" dirty="0">
                <a:solidFill>
                  <a:srgbClr val="0070C0"/>
                </a:solidFill>
              </a:rPr>
              <a:t>PNM</a:t>
            </a:r>
            <a:r>
              <a:rPr lang="en-US" sz="1800" dirty="0"/>
              <a:t>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ETA </a:t>
            </a:r>
            <a:r>
              <a:rPr lang="en-US" sz="1800" dirty="0"/>
              <a:t>Wireless IBM </a:t>
            </a:r>
            <a:r>
              <a:rPr lang="en-US" sz="1800" dirty="0" smtClean="0"/>
              <a:t>Austin  </a:t>
            </a:r>
            <a:r>
              <a:rPr lang="en-US" sz="1800" dirty="0" err="1" smtClean="0"/>
              <a:t>StartFast</a:t>
            </a:r>
            <a:r>
              <a:rPr lang="en-US" sz="1800" dirty="0" smtClean="0"/>
              <a:t> </a:t>
            </a:r>
            <a:r>
              <a:rPr lang="en-US" sz="1800" dirty="0"/>
              <a:t>Venture Accelerator &amp; </a:t>
            </a:r>
            <a:r>
              <a:rPr lang="en-US" sz="1800" dirty="0" err="1"/>
              <a:t>StartFast</a:t>
            </a:r>
            <a:r>
              <a:rPr lang="en-US" sz="1800" dirty="0"/>
              <a:t> Code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Post </a:t>
            </a:r>
            <a:r>
              <a:rPr lang="en-US" sz="1800" dirty="0"/>
              <a:t>Doc </a:t>
            </a:r>
            <a:r>
              <a:rPr lang="en-US" sz="1800" dirty="0">
                <a:solidFill>
                  <a:srgbClr val="0070C0"/>
                </a:solidFill>
              </a:rPr>
              <a:t>Los </a:t>
            </a:r>
            <a:r>
              <a:rPr lang="en-US" sz="1800" dirty="0" smtClean="0">
                <a:solidFill>
                  <a:srgbClr val="0070C0"/>
                </a:solidFill>
              </a:rPr>
              <a:t>Alamos </a:t>
            </a:r>
            <a:r>
              <a:rPr lang="en-US" sz="1800" dirty="0" smtClean="0"/>
              <a:t>NMSU </a:t>
            </a:r>
            <a:r>
              <a:rPr lang="en-US" sz="1800" dirty="0"/>
              <a:t>Post Doc Intelligent Automation Inc. Al </a:t>
            </a:r>
            <a:r>
              <a:rPr lang="en-US" sz="1800" dirty="0" err="1"/>
              <a:t>Ahliyya</a:t>
            </a:r>
            <a:r>
              <a:rPr lang="en-US" sz="1800" dirty="0"/>
              <a:t> Amman University </a:t>
            </a:r>
            <a:r>
              <a:rPr lang="en-US" sz="1800" dirty="0" err="1"/>
              <a:t>Instituto</a:t>
            </a:r>
            <a:r>
              <a:rPr lang="en-US" sz="1800" dirty="0"/>
              <a:t> </a:t>
            </a:r>
            <a:r>
              <a:rPr lang="en-US" sz="1800" dirty="0" err="1"/>
              <a:t>Tecnológico</a:t>
            </a:r>
            <a:r>
              <a:rPr lang="en-US" sz="1800" dirty="0"/>
              <a:t> y de </a:t>
            </a:r>
            <a:r>
              <a:rPr lang="en-US" sz="1800" dirty="0" err="1"/>
              <a:t>Estudios</a:t>
            </a:r>
            <a:r>
              <a:rPr lang="en-US" sz="1800" dirty="0"/>
              <a:t> </a:t>
            </a:r>
            <a:r>
              <a:rPr lang="en-US" sz="1800" dirty="0" err="1"/>
              <a:t>Superiores</a:t>
            </a:r>
            <a:r>
              <a:rPr lang="en-US" sz="1800" dirty="0"/>
              <a:t> de Monterrey </a:t>
            </a:r>
            <a:r>
              <a:rPr lang="en-US" sz="1800" dirty="0" smtClean="0"/>
              <a:t>Ford </a:t>
            </a:r>
            <a:r>
              <a:rPr lang="en-US" sz="1800" dirty="0"/>
              <a:t>Motor Co.(Autonomous Vehicles)  </a:t>
            </a:r>
            <a:r>
              <a:rPr lang="en-US" sz="1800" dirty="0" smtClean="0"/>
              <a:t>NASA  Raytheon</a:t>
            </a:r>
          </a:p>
        </p:txBody>
      </p:sp>
    </p:spTree>
    <p:extLst>
      <p:ext uri="{BB962C8B-B14F-4D97-AF65-F5344CB8AC3E}">
        <p14:creationId xmlns:p14="http://schemas.microsoft.com/office/powerpoint/2010/main" val="10180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90600"/>
            <a:ext cx="8763000" cy="38862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800" dirty="0" smtClean="0"/>
              <a:t>Electric Utility Management Program</a:t>
            </a:r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Tx/>
              <a:buChar char="-"/>
            </a:pPr>
            <a:r>
              <a:rPr lang="en-US" sz="1800" dirty="0" smtClean="0"/>
              <a:t>Funded by utility industry</a:t>
            </a:r>
          </a:p>
          <a:p>
            <a:pPr lvl="1">
              <a:buFontTx/>
              <a:buChar char="-"/>
            </a:pPr>
            <a:r>
              <a:rPr lang="en-US" sz="1800" dirty="0" smtClean="0"/>
              <a:t>Tuition Support and Stipend for MS</a:t>
            </a:r>
          </a:p>
          <a:p>
            <a:pPr lvl="1">
              <a:buFontTx/>
              <a:buChar char="-"/>
            </a:pPr>
            <a:r>
              <a:rPr lang="en-US" sz="1800" dirty="0" smtClean="0"/>
              <a:t>Can support RA/PhD</a:t>
            </a:r>
          </a:p>
          <a:p>
            <a:pPr lvl="1">
              <a:buFontTx/>
              <a:buChar char="-"/>
            </a:pPr>
            <a:r>
              <a:rPr lang="en-US" sz="1800" dirty="0" smtClean="0"/>
              <a:t>PNM Chair funds add student support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Frank Carden Telemetering Chair/ Telemetering Professorship</a:t>
            </a:r>
          </a:p>
          <a:p>
            <a:pPr lvl="1">
              <a:buFontTx/>
              <a:buChar char="-"/>
            </a:pPr>
            <a:r>
              <a:rPr lang="en-US" sz="1800" dirty="0" smtClean="0"/>
              <a:t>Assists Telemetering Foundation with ITC</a:t>
            </a:r>
          </a:p>
          <a:p>
            <a:pPr lvl="1">
              <a:buFontTx/>
              <a:buChar char="-"/>
            </a:pPr>
            <a:r>
              <a:rPr lang="en-US" sz="1800" dirty="0" smtClean="0"/>
              <a:t>Student scholarships – must attend/present at ITC</a:t>
            </a:r>
          </a:p>
          <a:p>
            <a:pPr lvl="1">
              <a:buFontTx/>
              <a:buChar char="-"/>
            </a:pPr>
            <a:r>
              <a:rPr lang="en-US" sz="1800" dirty="0" smtClean="0"/>
              <a:t>Some student support</a:t>
            </a:r>
          </a:p>
          <a:p>
            <a:pPr lvl="1">
              <a:buFontTx/>
              <a:buChar char="-"/>
            </a:pPr>
            <a:r>
              <a:rPr lang="en-US" sz="1800" dirty="0" smtClean="0"/>
              <a:t>Some </a:t>
            </a:r>
            <a:r>
              <a:rPr lang="en-US" sz="1800" smtClean="0"/>
              <a:t>infrastructure support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500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Interests/Expertise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Sensors/Processing/Remote Sensing</a:t>
            </a:r>
          </a:p>
          <a:p>
            <a:r>
              <a:rPr lang="en-US" sz="1400" dirty="0" smtClean="0"/>
              <a:t>-Tang, Boucheron, Stochaj, Dawood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-38100" y="2217636"/>
            <a:ext cx="304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Big Data /Deep Learning</a:t>
            </a:r>
          </a:p>
          <a:p>
            <a:r>
              <a:rPr lang="en-US" sz="1400" dirty="0" smtClean="0"/>
              <a:t>-Boucheron, Creusere, Brahma, De Leon, </a:t>
            </a:r>
            <a:r>
              <a:rPr lang="en-US" sz="1400" i="1" dirty="0" smtClean="0"/>
              <a:t>Cao, Tran. Pontelli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9906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Smartgrid</a:t>
            </a:r>
            <a:r>
              <a:rPr lang="en-US" sz="1400" b="1" dirty="0" smtClean="0"/>
              <a:t>/Renewables</a:t>
            </a:r>
          </a:p>
          <a:p>
            <a:r>
              <a:rPr lang="en-US" sz="1400" dirty="0" smtClean="0"/>
              <a:t>-Ranade, Brahma, Prasad, Mitchell, </a:t>
            </a:r>
            <a:r>
              <a:rPr lang="en-US" sz="1400" i="1" dirty="0" smtClean="0"/>
              <a:t>Cao, Boucheron, Tran, Pontelli, Misra, Kavasseri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2375595"/>
            <a:ext cx="304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Education </a:t>
            </a:r>
          </a:p>
          <a:p>
            <a:r>
              <a:rPr lang="en-US" sz="1400" dirty="0" smtClean="0"/>
              <a:t>-Stochaj, Boucheron, Dawood,</a:t>
            </a:r>
            <a:r>
              <a:rPr lang="en-US" sz="1400" i="1" dirty="0" smtClean="0"/>
              <a:t> Houston, Mitchell, Sullivan, Brown, Trujillo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49134" y="4191000"/>
            <a:ext cx="323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Communications/Wireless/Security</a:t>
            </a:r>
          </a:p>
          <a:p>
            <a:r>
              <a:rPr lang="en-US" sz="1400" dirty="0" smtClean="0"/>
              <a:t>-Borah, Mitchell, Dawood Boucheron, Creusere, Voelz, Cho </a:t>
            </a:r>
            <a:r>
              <a:rPr lang="en-US" sz="1400" i="1" dirty="0" smtClean="0"/>
              <a:t>Kliewer, Kroger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1910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Photonics – Systems/Materials</a:t>
            </a:r>
          </a:p>
          <a:p>
            <a:r>
              <a:rPr lang="en-US" sz="1400" dirty="0" smtClean="0"/>
              <a:t>-Cho, Voelz, Stochaj, </a:t>
            </a:r>
            <a:r>
              <a:rPr lang="en-US" sz="1400" i="1" dirty="0" smtClean="0"/>
              <a:t>Chanover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4629" y="3095292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Ultra low power VLSI </a:t>
            </a:r>
            <a:r>
              <a:rPr lang="en-US" sz="1400" b="1" dirty="0"/>
              <a:t>– Analog, Mixed, </a:t>
            </a:r>
            <a:endParaRPr lang="en-US" sz="1400" b="1" dirty="0" smtClean="0"/>
          </a:p>
          <a:p>
            <a:r>
              <a:rPr lang="en-US" sz="1400" dirty="0" smtClean="0"/>
              <a:t>-Tang, Ramirez, Furth, Creusere, </a:t>
            </a:r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30435" y="2005785"/>
            <a:ext cx="3232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Space</a:t>
            </a:r>
          </a:p>
          <a:p>
            <a:r>
              <a:rPr lang="en-US" sz="1400" dirty="0" smtClean="0"/>
              <a:t>-Stochaj, Boucheron, Borah, Voelz, Cho, </a:t>
            </a:r>
            <a:r>
              <a:rPr lang="en-US" sz="1400" i="1" dirty="0" smtClean="0"/>
              <a:t>Chanover, </a:t>
            </a:r>
            <a:r>
              <a:rPr lang="en-US" sz="1400" i="1" dirty="0" err="1" smtClean="0"/>
              <a:t>McAteer</a:t>
            </a:r>
            <a:r>
              <a:rPr lang="en-US" sz="1400" i="1" dirty="0" smtClean="0"/>
              <a:t>, </a:t>
            </a:r>
            <a:r>
              <a:rPr lang="en-US" sz="1400" i="1" dirty="0"/>
              <a:t>Jackiewicz, 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90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Highlights/Expenditures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039" y="990600"/>
            <a:ext cx="3042605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01981" y="3505200"/>
            <a:ext cx="2400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~ $100K /faculty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215" y="990600"/>
            <a:ext cx="44935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2012-2014 New faculty ramp up</a:t>
            </a:r>
          </a:p>
          <a:p>
            <a:endParaRPr lang="en-US" sz="1800" dirty="0"/>
          </a:p>
          <a:p>
            <a:r>
              <a:rPr lang="en-US" sz="1800" dirty="0" smtClean="0"/>
              <a:t>~2014 - 3 productive faculty left</a:t>
            </a:r>
          </a:p>
          <a:p>
            <a:endParaRPr lang="en-US" sz="1800" dirty="0"/>
          </a:p>
          <a:p>
            <a:r>
              <a:rPr lang="en-US" sz="1800" dirty="0" smtClean="0"/>
              <a:t>2016-17 Newly hired faculty getting grants</a:t>
            </a:r>
          </a:p>
          <a:p>
            <a:endParaRPr lang="en-US" sz="1800" dirty="0"/>
          </a:p>
          <a:p>
            <a:r>
              <a:rPr lang="en-US" sz="1800" dirty="0" smtClean="0"/>
              <a:t>Tang NSF Career</a:t>
            </a:r>
          </a:p>
          <a:p>
            <a:r>
              <a:rPr lang="en-US" sz="1800" dirty="0" smtClean="0"/>
              <a:t>Badawy NSF/ AHPRC/ Los Alamos</a:t>
            </a:r>
          </a:p>
          <a:p>
            <a:r>
              <a:rPr lang="en-US" sz="1800" dirty="0" smtClean="0"/>
              <a:t>De Leon /Sandoval Sandia</a:t>
            </a:r>
          </a:p>
          <a:p>
            <a:r>
              <a:rPr lang="en-US" sz="1800" dirty="0" smtClean="0"/>
              <a:t>Mitchell NSF</a:t>
            </a:r>
          </a:p>
          <a:p>
            <a:endParaRPr lang="en-US" sz="1800" dirty="0" smtClean="0"/>
          </a:p>
          <a:p>
            <a:r>
              <a:rPr lang="en-US" sz="1800" dirty="0" smtClean="0"/>
              <a:t>Boucheron/Stochaj </a:t>
            </a:r>
            <a:r>
              <a:rPr lang="en-US" sz="1800" dirty="0"/>
              <a:t>NSF</a:t>
            </a:r>
          </a:p>
          <a:p>
            <a:r>
              <a:rPr lang="en-US" sz="1800" dirty="0"/>
              <a:t>Dawood NSF</a:t>
            </a:r>
          </a:p>
          <a:p>
            <a:r>
              <a:rPr lang="en-US" sz="1800" dirty="0" smtClean="0"/>
              <a:t>Brahma SNL/ DOE</a:t>
            </a:r>
          </a:p>
          <a:p>
            <a:r>
              <a:rPr lang="en-US" sz="1800" dirty="0" smtClean="0"/>
              <a:t>Ranade</a:t>
            </a:r>
            <a:r>
              <a:rPr lang="en-US" sz="1800" dirty="0"/>
              <a:t> SNL/ DOE</a:t>
            </a:r>
            <a:endParaRPr lang="en-US" sz="1800" dirty="0" smtClean="0"/>
          </a:p>
          <a:p>
            <a:r>
              <a:rPr lang="en-US" sz="1800" dirty="0" smtClean="0"/>
              <a:t>Cho/Voelz DOD/ARL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12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304800"/>
          </a:xfrm>
        </p:spPr>
        <p:txBody>
          <a:bodyPr/>
          <a:lstStyle/>
          <a:p>
            <a:r>
              <a:rPr lang="en-US" sz="3200" dirty="0" smtClean="0"/>
              <a:t>The future –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Our degrees are the programs of choice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Research contributions will be well recognized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Industry/peers will seek us out for collaborations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11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– 3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267200" cy="4572000"/>
          </a:xfrm>
        </p:spPr>
        <p:txBody>
          <a:bodyPr/>
          <a:lstStyle/>
          <a:p>
            <a:r>
              <a:rPr lang="en-US" sz="1800" dirty="0" smtClean="0"/>
              <a:t>Undergraduate</a:t>
            </a:r>
          </a:p>
          <a:p>
            <a:pPr lvl="2"/>
            <a:r>
              <a:rPr lang="en-US" sz="1400" dirty="0"/>
              <a:t>Grow enrolment to  </a:t>
            </a:r>
            <a:r>
              <a:rPr lang="en-US" sz="1400" dirty="0" smtClean="0"/>
              <a:t>350</a:t>
            </a:r>
          </a:p>
          <a:p>
            <a:pPr lvl="3"/>
            <a:r>
              <a:rPr lang="en-US" sz="1100" dirty="0" smtClean="0"/>
              <a:t>Aggressive recruiting</a:t>
            </a:r>
          </a:p>
          <a:p>
            <a:pPr lvl="3"/>
            <a:r>
              <a:rPr lang="en-US" sz="1100" dirty="0" smtClean="0"/>
              <a:t>Student engagement</a:t>
            </a:r>
          </a:p>
          <a:p>
            <a:pPr lvl="3"/>
            <a:r>
              <a:rPr lang="en-US" sz="1100" dirty="0" smtClean="0"/>
              <a:t>Retention Strategies</a:t>
            </a:r>
          </a:p>
          <a:p>
            <a:pPr lvl="2"/>
            <a:r>
              <a:rPr lang="en-US" sz="1400" dirty="0" smtClean="0"/>
              <a:t>Solidify Lower Division curriculum</a:t>
            </a:r>
          </a:p>
          <a:p>
            <a:pPr lvl="3"/>
            <a:r>
              <a:rPr lang="en-US" sz="1000" dirty="0" smtClean="0"/>
              <a:t>“ All ECEs </a:t>
            </a:r>
            <a:r>
              <a:rPr lang="en-US" sz="1000" dirty="0"/>
              <a:t>should be experts at </a:t>
            </a:r>
            <a:r>
              <a:rPr lang="en-US" sz="1000" dirty="0" err="1" smtClean="0"/>
              <a:t>myarea</a:t>
            </a:r>
            <a:r>
              <a:rPr lang="en-US" sz="1000" dirty="0" smtClean="0"/>
              <a:t>…” v. “What every ECE should know about xyz…” </a:t>
            </a:r>
            <a:endParaRPr lang="en-US" sz="1000" dirty="0"/>
          </a:p>
          <a:p>
            <a:pPr lvl="2"/>
            <a:r>
              <a:rPr lang="en-US" sz="1400" dirty="0"/>
              <a:t>Use cornerstone to </a:t>
            </a:r>
            <a:r>
              <a:rPr lang="en-US" sz="1400" dirty="0" smtClean="0"/>
              <a:t>introduce</a:t>
            </a:r>
          </a:p>
          <a:p>
            <a:pPr lvl="3"/>
            <a:r>
              <a:rPr lang="en-US" sz="1000" dirty="0" smtClean="0"/>
              <a:t>broad</a:t>
            </a:r>
            <a:r>
              <a:rPr lang="en-US" sz="1000" dirty="0"/>
              <a:t>, integrative thinking</a:t>
            </a:r>
          </a:p>
          <a:p>
            <a:pPr lvl="3"/>
            <a:r>
              <a:rPr lang="en-US" sz="1000" dirty="0" smtClean="0"/>
              <a:t>entrepreneurship, business thinking</a:t>
            </a:r>
          </a:p>
          <a:p>
            <a:pPr lvl="2"/>
            <a:r>
              <a:rPr lang="en-US" sz="1400" dirty="0" smtClean="0"/>
              <a:t>Make electives system very flexible</a:t>
            </a:r>
          </a:p>
          <a:p>
            <a:pPr lvl="2"/>
            <a:r>
              <a:rPr lang="en-US" sz="1400" dirty="0" smtClean="0"/>
              <a:t>Emphasize internships</a:t>
            </a:r>
          </a:p>
          <a:p>
            <a:pPr lvl="2"/>
            <a:r>
              <a:rPr lang="en-US" sz="1600" dirty="0" smtClean="0"/>
              <a:t>Support the Teacher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66458" y="1066800"/>
            <a:ext cx="403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10B2B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10B2B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10B2B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10B2B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10B2B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 smtClean="0"/>
              <a:t>Graduate</a:t>
            </a:r>
          </a:p>
          <a:p>
            <a:pPr lvl="2"/>
            <a:r>
              <a:rPr lang="en-US" sz="1400" kern="0" dirty="0" smtClean="0"/>
              <a:t>Grow enrolment to  120 (30 MS, 50 PhD, </a:t>
            </a:r>
            <a:r>
              <a:rPr lang="en-US" sz="1400" kern="0" dirty="0"/>
              <a:t>4</a:t>
            </a:r>
            <a:r>
              <a:rPr lang="en-US" sz="1400" kern="0" dirty="0" smtClean="0"/>
              <a:t>0 ME/DE)</a:t>
            </a:r>
          </a:p>
          <a:p>
            <a:pPr lvl="2"/>
            <a:r>
              <a:rPr lang="en-US" sz="1400" kern="0" dirty="0" smtClean="0"/>
              <a:t>Quality over Quantity</a:t>
            </a:r>
          </a:p>
          <a:p>
            <a:pPr lvl="2"/>
            <a:r>
              <a:rPr lang="en-US" sz="1400" kern="0" dirty="0" smtClean="0"/>
              <a:t>Emphasize scholarship</a:t>
            </a:r>
          </a:p>
          <a:p>
            <a:pPr lvl="2"/>
            <a:r>
              <a:rPr lang="en-US" sz="1400" kern="0" dirty="0" smtClean="0"/>
              <a:t>Purposefully market ME</a:t>
            </a:r>
          </a:p>
          <a:p>
            <a:pPr lvl="2"/>
            <a:r>
              <a:rPr lang="en-US" sz="1400" kern="0" dirty="0" smtClean="0"/>
              <a:t>MS/PhD  only with full funding including tuition support </a:t>
            </a:r>
          </a:p>
          <a:p>
            <a:pPr lvl="3"/>
            <a:r>
              <a:rPr lang="en-US" sz="1100" kern="0" dirty="0" smtClean="0"/>
              <a:t>Endow Fellowships</a:t>
            </a:r>
          </a:p>
          <a:p>
            <a:pPr lvl="3"/>
            <a:r>
              <a:rPr lang="en-US" sz="1100" kern="0" dirty="0" smtClean="0"/>
              <a:t>Grow funded research</a:t>
            </a:r>
          </a:p>
          <a:p>
            <a:pPr lvl="2"/>
            <a:r>
              <a:rPr lang="en-US" sz="1400" kern="0" dirty="0" smtClean="0"/>
              <a:t>Invest in Post -docs</a:t>
            </a:r>
            <a:endParaRPr lang="en-US" sz="1200" kern="0" dirty="0" smtClean="0"/>
          </a:p>
          <a:p>
            <a:pPr marL="0" indent="0">
              <a:buFontTx/>
              <a:buNone/>
            </a:pPr>
            <a:endParaRPr lang="en-US" sz="20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1158989" y="4495800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sz="1800" dirty="0" smtClean="0"/>
              <a:t>Our capacity is estimated at 450 UG, 75 </a:t>
            </a:r>
            <a:r>
              <a:rPr lang="en-US" sz="1800" dirty="0" err="1" smtClean="0"/>
              <a:t>Phd</a:t>
            </a:r>
            <a:r>
              <a:rPr lang="en-US" sz="1800" dirty="0" smtClean="0"/>
              <a:t>/MS(research)</a:t>
            </a:r>
          </a:p>
          <a:p>
            <a:pPr lvl="1" algn="ctr"/>
            <a:r>
              <a:rPr lang="en-US" sz="1800" dirty="0" smtClean="0"/>
              <a:t>Constrained by space, TA funds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75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– 3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267200" cy="4495800"/>
          </a:xfrm>
        </p:spPr>
        <p:txBody>
          <a:bodyPr/>
          <a:lstStyle/>
          <a:p>
            <a:r>
              <a:rPr lang="en-US" sz="2000" dirty="0" smtClean="0"/>
              <a:t>Research Enterprise</a:t>
            </a:r>
          </a:p>
          <a:p>
            <a:pPr lvl="1"/>
            <a:r>
              <a:rPr lang="en-US" sz="1800" dirty="0" smtClean="0"/>
              <a:t>Quality over Quantity</a:t>
            </a:r>
          </a:p>
          <a:p>
            <a:pPr lvl="1"/>
            <a:r>
              <a:rPr lang="en-US" sz="1800" dirty="0" smtClean="0"/>
              <a:t>Visibility</a:t>
            </a:r>
          </a:p>
          <a:p>
            <a:pPr lvl="2"/>
            <a:r>
              <a:rPr lang="en-US" sz="1400" dirty="0" smtClean="0"/>
              <a:t>College efforts</a:t>
            </a:r>
          </a:p>
          <a:p>
            <a:pPr lvl="2"/>
            <a:r>
              <a:rPr lang="en-US" sz="1400" dirty="0" smtClean="0"/>
              <a:t>Attendance, Leadership in flagship conferences</a:t>
            </a:r>
          </a:p>
          <a:p>
            <a:pPr lvl="2"/>
            <a:r>
              <a:rPr lang="en-US" sz="1400" dirty="0" smtClean="0"/>
              <a:t>Editorial Boards, Committees</a:t>
            </a:r>
          </a:p>
          <a:p>
            <a:pPr lvl="2"/>
            <a:r>
              <a:rPr lang="en-US" sz="1400" dirty="0" smtClean="0"/>
              <a:t>Invited Seminars, bidirectional</a:t>
            </a:r>
          </a:p>
          <a:p>
            <a:pPr lvl="2"/>
            <a:r>
              <a:rPr lang="en-US" sz="1400" dirty="0" smtClean="0"/>
              <a:t>Bi-annual email with good news</a:t>
            </a:r>
          </a:p>
          <a:p>
            <a:pPr lvl="1"/>
            <a:r>
              <a:rPr lang="en-US" sz="1800" dirty="0" smtClean="0"/>
              <a:t>Support the Researcher</a:t>
            </a:r>
          </a:p>
          <a:p>
            <a:pPr lvl="2"/>
            <a:r>
              <a:rPr lang="en-US" sz="1400" dirty="0" smtClean="0"/>
              <a:t>Workload</a:t>
            </a:r>
          </a:p>
          <a:p>
            <a:pPr lvl="2"/>
            <a:r>
              <a:rPr lang="en-US" sz="1400" dirty="0" smtClean="0"/>
              <a:t>Grading support</a:t>
            </a:r>
          </a:p>
          <a:p>
            <a:pPr lvl="2"/>
            <a:r>
              <a:rPr lang="en-US" sz="1400" dirty="0" smtClean="0"/>
              <a:t>Graduate Recruiting</a:t>
            </a:r>
          </a:p>
          <a:p>
            <a:pPr lvl="2"/>
            <a:r>
              <a:rPr lang="en-US" sz="1400" dirty="0" smtClean="0"/>
              <a:t>Travel</a:t>
            </a:r>
          </a:p>
          <a:p>
            <a:pPr lvl="2"/>
            <a:r>
              <a:rPr lang="en-US" sz="1400" dirty="0" smtClean="0"/>
              <a:t>Seed funds</a:t>
            </a:r>
          </a:p>
          <a:p>
            <a:pPr lvl="2"/>
            <a:endParaRPr lang="en-US" sz="1400" dirty="0" smtClean="0"/>
          </a:p>
          <a:p>
            <a:pPr lvl="2"/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981200"/>
            <a:ext cx="2057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400" dirty="0" smtClean="0"/>
              <a:t>We could get back to $3M expenditures</a:t>
            </a:r>
          </a:p>
          <a:p>
            <a:pPr lvl="1" algn="ctr"/>
            <a:endParaRPr lang="en-US" sz="1400" dirty="0"/>
          </a:p>
          <a:p>
            <a:pPr lvl="1" algn="ctr"/>
            <a:r>
              <a:rPr lang="en-US" sz="1400" dirty="0" smtClean="0"/>
              <a:t>Singular constraint is recruiting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32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28600"/>
            <a:ext cx="8763000" cy="457200"/>
          </a:xfrm>
        </p:spPr>
        <p:txBody>
          <a:bodyPr/>
          <a:lstStyle/>
          <a:p>
            <a:pPr algn="ctr"/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14400"/>
            <a:ext cx="87630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The Klipsch School BSEE will be the regional program of choice; Klipsch School research and graduate programs will be nationally recognized for fundamental and applied contributions.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0500" y="2505891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100D8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100D8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100D8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100D8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100D8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100D8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100D8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100D8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100D8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kern="0" dirty="0" smtClean="0"/>
              <a:t>Mission</a:t>
            </a:r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2971800"/>
            <a:ext cx="876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10B2B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10B2B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10B2B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10B2B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10B2B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The Klipsch School of Electrical and Computer Engineering is dedicated to serving the needs of the people of New Mexico through the land grant mission of New Mexico State </a:t>
            </a:r>
            <a:r>
              <a:rPr lang="en-US" sz="2400" dirty="0" smtClean="0"/>
              <a:t>University […through Education, Research and Outreach and Public Service]. 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6920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76" y="-6927"/>
            <a:ext cx="8763000" cy="457200"/>
          </a:xfrm>
        </p:spPr>
        <p:txBody>
          <a:bodyPr/>
          <a:lstStyle/>
          <a:p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63" y="609600"/>
            <a:ext cx="4724400" cy="3886200"/>
          </a:xfrm>
        </p:spPr>
        <p:txBody>
          <a:bodyPr/>
          <a:lstStyle/>
          <a:p>
            <a:r>
              <a:rPr lang="en-US" sz="2000" dirty="0" smtClean="0"/>
              <a:t>20 Faculty</a:t>
            </a:r>
          </a:p>
          <a:p>
            <a:r>
              <a:rPr lang="en-US" sz="2000" dirty="0" smtClean="0"/>
              <a:t>3 Adjunct Faculty</a:t>
            </a:r>
          </a:p>
          <a:p>
            <a:r>
              <a:rPr lang="en-US" sz="2000" dirty="0" smtClean="0"/>
              <a:t>4 Post-docs</a:t>
            </a:r>
          </a:p>
          <a:p>
            <a:r>
              <a:rPr lang="en-US" sz="2000" dirty="0" smtClean="0"/>
              <a:t>12 Affiliated</a:t>
            </a:r>
          </a:p>
          <a:p>
            <a:r>
              <a:rPr lang="en-US" sz="2000" dirty="0"/>
              <a:t>5 Professorships, 2 Chairs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293 UG </a:t>
            </a:r>
          </a:p>
          <a:p>
            <a:pPr lvl="1"/>
            <a:r>
              <a:rPr lang="en-US" sz="1600" dirty="0" smtClean="0"/>
              <a:t>~180 University/Lottery Scholarships</a:t>
            </a:r>
          </a:p>
          <a:p>
            <a:pPr lvl="1"/>
            <a:r>
              <a:rPr lang="en-US" sz="1600" dirty="0" smtClean="0"/>
              <a:t>~90 ECE/EE Scholarships +14 aides</a:t>
            </a:r>
          </a:p>
          <a:p>
            <a:r>
              <a:rPr lang="en-US" sz="2000" dirty="0" smtClean="0"/>
              <a:t>69 MS + 46 PhD </a:t>
            </a:r>
          </a:p>
          <a:p>
            <a:pPr lvl="1"/>
            <a:r>
              <a:rPr lang="en-US" sz="1600" dirty="0" smtClean="0"/>
              <a:t>30+ TA</a:t>
            </a:r>
          </a:p>
          <a:p>
            <a:pPr lvl="1"/>
            <a:r>
              <a:rPr lang="en-US" sz="1600" dirty="0" smtClean="0"/>
              <a:t>30 RA+ 2 NASA+ 2 NMC+ Sandia Doctoral</a:t>
            </a:r>
          </a:p>
          <a:p>
            <a:pPr lvl="1"/>
            <a:r>
              <a:rPr lang="en-US" sz="1600" dirty="0" smtClean="0"/>
              <a:t>7 EUMP Fellows</a:t>
            </a:r>
          </a:p>
          <a:p>
            <a:pPr lvl="1"/>
            <a:r>
              <a:rPr lang="en-US" sz="1600" dirty="0" smtClean="0"/>
              <a:t>6 Supplements (Arthur, Grad. School)</a:t>
            </a:r>
          </a:p>
          <a:p>
            <a:pPr marL="457200" lvl="1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5279"/>
            <a:ext cx="4310149" cy="2587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83179"/>
            <a:ext cx="4310149" cy="258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76" y="-6927"/>
            <a:ext cx="8763000" cy="457200"/>
          </a:xfrm>
        </p:spPr>
        <p:txBody>
          <a:bodyPr/>
          <a:lstStyle/>
          <a:p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63" y="609600"/>
            <a:ext cx="4724400" cy="3886200"/>
          </a:xfrm>
        </p:spPr>
        <p:txBody>
          <a:bodyPr/>
          <a:lstStyle/>
          <a:p>
            <a:r>
              <a:rPr lang="en-US" sz="2000" dirty="0" smtClean="0"/>
              <a:t>20 Faculty</a:t>
            </a:r>
          </a:p>
          <a:p>
            <a:r>
              <a:rPr lang="en-US" sz="2000" dirty="0" smtClean="0"/>
              <a:t>3 Adjunct Faculty</a:t>
            </a:r>
          </a:p>
          <a:p>
            <a:r>
              <a:rPr lang="en-US" sz="2000" dirty="0" smtClean="0"/>
              <a:t>4 Post-docs</a:t>
            </a:r>
          </a:p>
          <a:p>
            <a:r>
              <a:rPr lang="en-US" sz="2000" dirty="0" smtClean="0"/>
              <a:t>12 Affiliated</a:t>
            </a:r>
          </a:p>
          <a:p>
            <a:r>
              <a:rPr lang="en-US" sz="2000" dirty="0"/>
              <a:t>5 Professorships, 2 Chairs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293 UG </a:t>
            </a:r>
          </a:p>
          <a:p>
            <a:pPr lvl="1"/>
            <a:r>
              <a:rPr lang="en-US" sz="1600" dirty="0" smtClean="0"/>
              <a:t>~180 University/Lottery Scholarships</a:t>
            </a:r>
          </a:p>
          <a:p>
            <a:pPr lvl="1"/>
            <a:r>
              <a:rPr lang="en-US" sz="1600" dirty="0" smtClean="0"/>
              <a:t>~90 ECE/EE Scholarships +14 aides</a:t>
            </a:r>
          </a:p>
          <a:p>
            <a:r>
              <a:rPr lang="en-US" sz="2000" dirty="0" smtClean="0"/>
              <a:t>69 MS + 46 PhD </a:t>
            </a:r>
          </a:p>
          <a:p>
            <a:pPr lvl="1"/>
            <a:r>
              <a:rPr lang="en-US" sz="1600" dirty="0" smtClean="0"/>
              <a:t>30+ TA</a:t>
            </a:r>
          </a:p>
          <a:p>
            <a:pPr lvl="1"/>
            <a:r>
              <a:rPr lang="en-US" sz="1600" dirty="0" smtClean="0"/>
              <a:t>30 RA+ 2 NASA+ 2 NMC+ Sandia Doctoral</a:t>
            </a:r>
          </a:p>
          <a:p>
            <a:pPr lvl="1"/>
            <a:r>
              <a:rPr lang="en-US" sz="1600" dirty="0" smtClean="0"/>
              <a:t>7 EUMP Fellows</a:t>
            </a:r>
          </a:p>
          <a:p>
            <a:pPr lvl="1"/>
            <a:r>
              <a:rPr lang="en-US" sz="1600" dirty="0" smtClean="0"/>
              <a:t>6 Supplements (Arthur, Grad. School)</a:t>
            </a:r>
          </a:p>
          <a:p>
            <a:pPr marL="457200" lvl="1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2128"/>
            <a:ext cx="2444708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Undergraduate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90600"/>
            <a:ext cx="8763000" cy="3886200"/>
          </a:xfrm>
        </p:spPr>
        <p:txBody>
          <a:bodyPr/>
          <a:lstStyle/>
          <a:p>
            <a:r>
              <a:rPr lang="en-US" sz="1600" dirty="0" smtClean="0"/>
              <a:t>120 Cr. BSEE rolled out Fall 2016</a:t>
            </a:r>
          </a:p>
          <a:p>
            <a:r>
              <a:rPr lang="en-US" sz="1600" dirty="0" smtClean="0"/>
              <a:t>Drivers: State, NMSU, Peers</a:t>
            </a:r>
          </a:p>
          <a:p>
            <a:r>
              <a:rPr lang="en-US" sz="1600" dirty="0" smtClean="0"/>
              <a:t>Program</a:t>
            </a:r>
          </a:p>
          <a:p>
            <a:pPr lvl="1"/>
            <a:r>
              <a:rPr lang="en-US" sz="1400" dirty="0" smtClean="0"/>
              <a:t>General Education   43 </a:t>
            </a:r>
            <a:r>
              <a:rPr lang="en-US" sz="1400" dirty="0" err="1" smtClean="0"/>
              <a:t>cr</a:t>
            </a:r>
            <a:endParaRPr lang="en-US" sz="1400" dirty="0" smtClean="0"/>
          </a:p>
          <a:p>
            <a:pPr lvl="1"/>
            <a:r>
              <a:rPr lang="en-US" sz="1400" dirty="0"/>
              <a:t> </a:t>
            </a:r>
            <a:r>
              <a:rPr lang="en-US" sz="1400" dirty="0" smtClean="0"/>
              <a:t>Program Specific  117  </a:t>
            </a:r>
            <a:r>
              <a:rPr lang="en-US" sz="1400" dirty="0" err="1" smtClean="0"/>
              <a:t>cr</a:t>
            </a:r>
            <a:endParaRPr lang="en-US" sz="1400" dirty="0" smtClean="0"/>
          </a:p>
          <a:p>
            <a:r>
              <a:rPr lang="en-US" sz="1600" dirty="0" smtClean="0"/>
              <a:t>Highlights</a:t>
            </a:r>
          </a:p>
          <a:p>
            <a:pPr lvl="1"/>
            <a:r>
              <a:rPr lang="en-US" sz="1400" dirty="0" smtClean="0"/>
              <a:t>Lab-based</a:t>
            </a:r>
          </a:p>
          <a:p>
            <a:pPr lvl="1"/>
            <a:r>
              <a:rPr lang="en-US" sz="1400" dirty="0" smtClean="0"/>
              <a:t>ECE Electives – Concentrations</a:t>
            </a:r>
          </a:p>
          <a:p>
            <a:pPr lvl="1"/>
            <a:r>
              <a:rPr lang="en-US" sz="1400" dirty="0" smtClean="0"/>
              <a:t>Cornerstone(Junior) and Capstone(Senior)</a:t>
            </a:r>
          </a:p>
          <a:p>
            <a:pPr lvl="1"/>
            <a:r>
              <a:rPr lang="en-US" sz="1400" dirty="0" smtClean="0"/>
              <a:t>STEM </a:t>
            </a:r>
            <a:r>
              <a:rPr lang="en-US" sz="1400" dirty="0" err="1" smtClean="0"/>
              <a:t>Electives+OOP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09444"/>
            <a:ext cx="4572000" cy="28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Undergraduate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9700" y="1485900"/>
            <a:ext cx="8763000" cy="3886200"/>
          </a:xfrm>
        </p:spPr>
        <p:txBody>
          <a:bodyPr/>
          <a:lstStyle/>
          <a:p>
            <a:r>
              <a:rPr lang="en-US" sz="1800" dirty="0" smtClean="0"/>
              <a:t>120 Cr. BSEE rolled out Fall 2016</a:t>
            </a:r>
          </a:p>
          <a:p>
            <a:r>
              <a:rPr lang="en-US" sz="1800" dirty="0" smtClean="0"/>
              <a:t>Drivers: State, NMSU, Peers</a:t>
            </a:r>
          </a:p>
          <a:p>
            <a:r>
              <a:rPr lang="en-US" sz="1800" dirty="0" smtClean="0"/>
              <a:t>Program</a:t>
            </a:r>
          </a:p>
          <a:p>
            <a:pPr lvl="1"/>
            <a:r>
              <a:rPr lang="en-US" sz="1600" dirty="0" smtClean="0"/>
              <a:t>General Education   43 </a:t>
            </a:r>
            <a:r>
              <a:rPr lang="en-US" sz="1600" dirty="0" err="1" smtClean="0"/>
              <a:t>cr</a:t>
            </a:r>
            <a:endParaRPr lang="en-US" sz="1600" dirty="0" smtClean="0"/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Program Specific  117  </a:t>
            </a:r>
            <a:r>
              <a:rPr lang="en-US" sz="1600" dirty="0" err="1" smtClean="0"/>
              <a:t>cr</a:t>
            </a:r>
            <a:endParaRPr lang="en-US" sz="1600" dirty="0" smtClean="0"/>
          </a:p>
          <a:p>
            <a:r>
              <a:rPr lang="en-US" sz="1800" dirty="0" smtClean="0"/>
              <a:t>Highlights</a:t>
            </a:r>
          </a:p>
          <a:p>
            <a:pPr lvl="1"/>
            <a:r>
              <a:rPr lang="en-US" sz="1600" dirty="0" smtClean="0"/>
              <a:t>Lab-based</a:t>
            </a:r>
          </a:p>
          <a:p>
            <a:pPr marL="457200" lvl="1" indent="0">
              <a:buNone/>
            </a:pPr>
            <a:r>
              <a:rPr lang="en-US" sz="1600" dirty="0" smtClean="0"/>
              <a:t>– Concentrations</a:t>
            </a:r>
          </a:p>
          <a:p>
            <a:pPr lvl="1"/>
            <a:r>
              <a:rPr lang="en-US" sz="1600" dirty="0" smtClean="0"/>
              <a:t>Cornerstone(Junior) and Capstone(Senior)</a:t>
            </a:r>
          </a:p>
          <a:p>
            <a:pPr lvl="1"/>
            <a:r>
              <a:rPr lang="en-US" sz="1600" dirty="0" smtClean="0"/>
              <a:t>STEM </a:t>
            </a:r>
            <a:r>
              <a:rPr lang="en-US" sz="1600" dirty="0" err="1" smtClean="0"/>
              <a:t>Electives+OOP</a:t>
            </a:r>
            <a:endParaRPr lang="en-US" sz="1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718167" y="769620"/>
            <a:ext cx="3986645" cy="4407994"/>
            <a:chOff x="3785755" y="-4502"/>
            <a:chExt cx="4909358" cy="570789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6460375" y="714549"/>
              <a:ext cx="2209800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Spring 2017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EE112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485313" y="-4502"/>
              <a:ext cx="2209800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Fall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2016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EE100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384175" y="1498025"/>
              <a:ext cx="2209799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Fall 2017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Arial" charset="0"/>
                  <a:ea typeface="ＭＳ Ｐゴシック" charset="-128"/>
                  <a:cs typeface="ＭＳ Ｐゴシック" charset="-128"/>
                </a:rPr>
                <a:t>EE230, EE212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384175" y="2894909"/>
              <a:ext cx="2209799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Group Meetings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Arial" charset="0"/>
                  <a:ea typeface="ＭＳ Ｐゴシック" charset="-128"/>
                  <a:cs typeface="ＭＳ Ｐゴシック" charset="-128"/>
                </a:rPr>
                <a:t>De Leon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419504" y="3707824"/>
              <a:ext cx="2209800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Final Report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Left-Right Arrow 11"/>
            <p:cNvSpPr/>
            <p:nvPr/>
          </p:nvSpPr>
          <p:spPr bwMode="auto">
            <a:xfrm>
              <a:off x="5995555" y="3890011"/>
              <a:ext cx="423949" cy="245226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6419504" y="2188326"/>
              <a:ext cx="2209800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Alumni Survey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6404264" y="4445926"/>
              <a:ext cx="2209800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Faculty Approval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6419504" y="5093796"/>
              <a:ext cx="2209800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Inform ABET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3785755" y="2214602"/>
              <a:ext cx="2209799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IAG, ECEA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Arial" charset="0"/>
                  <a:ea typeface="ＭＳ Ｐゴシック" charset="-128"/>
                  <a:cs typeface="ＭＳ Ｐゴシック" charset="-128"/>
                </a:rPr>
                <a:t>Students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Left-Right Arrow 26"/>
            <p:cNvSpPr/>
            <p:nvPr/>
          </p:nvSpPr>
          <p:spPr bwMode="auto">
            <a:xfrm>
              <a:off x="5996906" y="2383761"/>
              <a:ext cx="423949" cy="245226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Left-Right Arrow 28"/>
            <p:cNvSpPr/>
            <p:nvPr/>
          </p:nvSpPr>
          <p:spPr bwMode="auto">
            <a:xfrm>
              <a:off x="6082271" y="974582"/>
              <a:ext cx="423949" cy="245226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3814038" y="3664037"/>
              <a:ext cx="2209799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IAG, ECEA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Arial" charset="0"/>
                  <a:ea typeface="ＭＳ Ｐゴシック" charset="-128"/>
                  <a:cs typeface="ＭＳ Ｐゴシック" charset="-128"/>
                </a:rPr>
                <a:t>Students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3814038" y="746335"/>
              <a:ext cx="2209799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IAG, ECEA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Arial" charset="0"/>
                  <a:ea typeface="ＭＳ Ｐゴシック" charset="-128"/>
                  <a:cs typeface="ＭＳ Ｐゴシック" charset="-128"/>
                </a:rPr>
                <a:t>Students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Undergraduate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9700" y="1485900"/>
            <a:ext cx="8763000" cy="3886200"/>
          </a:xfrm>
        </p:spPr>
        <p:txBody>
          <a:bodyPr/>
          <a:lstStyle/>
          <a:p>
            <a:r>
              <a:rPr lang="en-US" sz="1800" dirty="0" smtClean="0"/>
              <a:t>120 Cr. BSEE rolled out Fall 2016</a:t>
            </a:r>
          </a:p>
          <a:p>
            <a:r>
              <a:rPr lang="en-US" sz="1800" dirty="0" smtClean="0"/>
              <a:t>Drivers: State, NMSU, Peers</a:t>
            </a:r>
          </a:p>
          <a:p>
            <a:r>
              <a:rPr lang="en-US" sz="1800" dirty="0" smtClean="0"/>
              <a:t>Program</a:t>
            </a:r>
          </a:p>
          <a:p>
            <a:pPr lvl="1"/>
            <a:r>
              <a:rPr lang="en-US" sz="1600" dirty="0" smtClean="0"/>
              <a:t>General Education   43 </a:t>
            </a:r>
            <a:r>
              <a:rPr lang="en-US" sz="1600" dirty="0" err="1" smtClean="0"/>
              <a:t>cr</a:t>
            </a:r>
            <a:endParaRPr lang="en-US" sz="1600" dirty="0" smtClean="0"/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Program Specific  117  </a:t>
            </a:r>
            <a:r>
              <a:rPr lang="en-US" sz="1600" dirty="0" err="1" smtClean="0"/>
              <a:t>cr</a:t>
            </a:r>
            <a:endParaRPr lang="en-US" sz="1600" dirty="0" smtClean="0"/>
          </a:p>
          <a:p>
            <a:r>
              <a:rPr lang="en-US" sz="1800" dirty="0" smtClean="0"/>
              <a:t>Highlights</a:t>
            </a:r>
          </a:p>
          <a:p>
            <a:pPr lvl="1"/>
            <a:r>
              <a:rPr lang="en-US" sz="1600" dirty="0" smtClean="0"/>
              <a:t>Lab-based</a:t>
            </a:r>
          </a:p>
          <a:p>
            <a:pPr marL="457200" lvl="1" indent="0">
              <a:buNone/>
            </a:pPr>
            <a:r>
              <a:rPr lang="en-US" sz="1600" dirty="0" smtClean="0"/>
              <a:t>– Concentrations</a:t>
            </a:r>
          </a:p>
          <a:p>
            <a:pPr lvl="1"/>
            <a:r>
              <a:rPr lang="en-US" sz="1600" dirty="0" smtClean="0"/>
              <a:t>Cornerstone(Junior) and Capstone(Senior)</a:t>
            </a:r>
          </a:p>
          <a:p>
            <a:pPr lvl="1"/>
            <a:r>
              <a:rPr lang="en-US" sz="1600" dirty="0" smtClean="0"/>
              <a:t>STEM </a:t>
            </a:r>
            <a:r>
              <a:rPr lang="en-US" sz="1600" dirty="0" err="1" smtClean="0"/>
              <a:t>Electives+OOP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76655" y="1295400"/>
            <a:ext cx="3986645" cy="2468602"/>
            <a:chOff x="3785755" y="-4502"/>
            <a:chExt cx="4909358" cy="31965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60375" y="714549"/>
              <a:ext cx="2209800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Spring 2017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EE112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6485313" y="-4502"/>
              <a:ext cx="2209800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Fall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 2016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EE100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6384175" y="1498025"/>
              <a:ext cx="2209799" cy="98280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Fall 2017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Arial" charset="0"/>
                  <a:ea typeface="ＭＳ Ｐゴシック" charset="-128"/>
                  <a:cs typeface="ＭＳ Ｐゴシック" charset="-128"/>
                </a:rPr>
                <a:t>EE212, Design Concentrations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6419504" y="2582483"/>
              <a:ext cx="2209799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Fall 2018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Arial" charset="0"/>
                  <a:ea typeface="ＭＳ Ｐゴシック" charset="-128"/>
                  <a:cs typeface="ＭＳ Ｐゴシック" charset="-128"/>
                </a:rPr>
                <a:t>Cornerstone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3785755" y="1551623"/>
              <a:ext cx="2209800" cy="6096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IAG,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rPr>
                <a:t>ECEA,Students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Left-Right Arrow 29"/>
            <p:cNvSpPr/>
            <p:nvPr/>
          </p:nvSpPr>
          <p:spPr bwMode="auto">
            <a:xfrm>
              <a:off x="5995554" y="1693458"/>
              <a:ext cx="423949" cy="245226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6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332714"/>
          </a:xfrm>
        </p:spPr>
        <p:txBody>
          <a:bodyPr/>
          <a:lstStyle/>
          <a:p>
            <a:r>
              <a:rPr lang="en-US" sz="3600" dirty="0" smtClean="0"/>
              <a:t>Undergraduate Program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486806" y="800100"/>
            <a:ext cx="4419600" cy="447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en-US" sz="1400" b="1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4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b="1" spc="10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b="1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400" b="1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b="1" spc="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1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</a:t>
            </a:r>
            <a:r>
              <a:rPr lang="en-US" sz="14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5910" marR="0">
              <a:lnSpc>
                <a:spcPct val="1070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400" spc="1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400" spc="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spc="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4510" marR="2550795">
              <a:lnSpc>
                <a:spcPct val="109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spc="1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ys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spc="10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1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VHD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4510" marR="2550795">
              <a:lnSpc>
                <a:spcPct val="109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oduc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400" spc="1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spc="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7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59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hoos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9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400" spc="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spc="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4510" marR="976630">
              <a:lnSpc>
                <a:spcPct val="109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400" spc="1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      </a:t>
            </a:r>
            <a:r>
              <a:rPr lang="en-US" sz="1400" spc="2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400" spc="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oe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4510" marR="976630">
              <a:lnSpc>
                <a:spcPct val="109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spc="18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               </a:t>
            </a:r>
            <a:r>
              <a:rPr lang="en-US" sz="1400" spc="19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400" spc="9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spc="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4510" marR="976630">
              <a:lnSpc>
                <a:spcPct val="1090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spc="1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                                      </a:t>
            </a:r>
            <a:r>
              <a:rPr lang="en-US" sz="1400" spc="18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spc="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400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4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400" spc="8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4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spc="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pc="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400" spc="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sz="1400" spc="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spc="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380126"/>
            <a:ext cx="4419600" cy="1903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en-US" sz="1600" b="1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6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b="1" spc="10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b="1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b="1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spc="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600" b="1" spc="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b="1" spc="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</a:t>
            </a:r>
            <a:r>
              <a:rPr lang="en-US" sz="1600" b="1" spc="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b="1" spc="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 and Signal Processing</a:t>
            </a:r>
          </a:p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Electromagnetics and Photonics</a:t>
            </a:r>
          </a:p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 and Control</a:t>
            </a:r>
          </a:p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</a:p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None</a:t>
            </a:r>
          </a:p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332714"/>
          </a:xfrm>
        </p:spPr>
        <p:txBody>
          <a:bodyPr/>
          <a:lstStyle/>
          <a:p>
            <a:r>
              <a:rPr lang="en-US" sz="3600" dirty="0" smtClean="0"/>
              <a:t>Undergraduate Program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2380126"/>
            <a:ext cx="4419600" cy="1903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en-US" sz="1600" b="1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6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b="1" spc="10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b="1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b="1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spc="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600" b="1" spc="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b="1" spc="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</a:t>
            </a:r>
            <a:r>
              <a:rPr lang="en-US" sz="1600" b="1" spc="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b="1" spc="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 and Signal Processing</a:t>
            </a:r>
          </a:p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Electromagnetics and Photonics</a:t>
            </a:r>
          </a:p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 and Control</a:t>
            </a:r>
          </a:p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</a:p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None</a:t>
            </a:r>
          </a:p>
          <a:p>
            <a:pPr marL="6731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75" y="1066800"/>
            <a:ext cx="544561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882345"/>
      </a:dk1>
      <a:lt1>
        <a:srgbClr val="FFFFFF"/>
      </a:lt1>
      <a:dk2>
        <a:srgbClr val="4C5CC5"/>
      </a:dk2>
      <a:lt2>
        <a:srgbClr val="EAAB00"/>
      </a:lt2>
      <a:accent1>
        <a:srgbClr val="006265"/>
      </a:accent1>
      <a:accent2>
        <a:srgbClr val="BD4F19"/>
      </a:accent2>
      <a:accent3>
        <a:srgbClr val="FFFFFF"/>
      </a:accent3>
      <a:accent4>
        <a:srgbClr val="731C3A"/>
      </a:accent4>
      <a:accent5>
        <a:srgbClr val="AAB7B8"/>
      </a:accent5>
      <a:accent6>
        <a:srgbClr val="AB4716"/>
      </a:accent6>
      <a:hlink>
        <a:srgbClr val="80379B"/>
      </a:hlink>
      <a:folHlink>
        <a:srgbClr val="E97A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82345"/>
        </a:dk1>
        <a:lt1>
          <a:srgbClr val="FFFFFF"/>
        </a:lt1>
        <a:dk2>
          <a:srgbClr val="4C5CC5"/>
        </a:dk2>
        <a:lt2>
          <a:srgbClr val="EAAB00"/>
        </a:lt2>
        <a:accent1>
          <a:srgbClr val="006265"/>
        </a:accent1>
        <a:accent2>
          <a:srgbClr val="BD4F19"/>
        </a:accent2>
        <a:accent3>
          <a:srgbClr val="FFFFFF"/>
        </a:accent3>
        <a:accent4>
          <a:srgbClr val="731C3A"/>
        </a:accent4>
        <a:accent5>
          <a:srgbClr val="AAB7B8"/>
        </a:accent5>
        <a:accent6>
          <a:srgbClr val="AB4716"/>
        </a:accent6>
        <a:hlink>
          <a:srgbClr val="80379B"/>
        </a:hlink>
        <a:folHlink>
          <a:srgbClr val="E97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9194</TotalTime>
  <Words>998</Words>
  <Application>Microsoft Office PowerPoint</Application>
  <PresentationFormat>On-screen Show (4:3)</PresentationFormat>
  <Paragraphs>236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PGothic</vt:lpstr>
      <vt:lpstr>MS PGothic</vt:lpstr>
      <vt:lpstr>Arial</vt:lpstr>
      <vt:lpstr>Arial Black</vt:lpstr>
      <vt:lpstr>Calibri</vt:lpstr>
      <vt:lpstr>Times New Roman</vt:lpstr>
      <vt:lpstr>Blank Presentation</vt:lpstr>
      <vt:lpstr>PowerPoint Presentation</vt:lpstr>
      <vt:lpstr>Vision</vt:lpstr>
      <vt:lpstr>Profile</vt:lpstr>
      <vt:lpstr>Profile</vt:lpstr>
      <vt:lpstr>Undergraduate Program </vt:lpstr>
      <vt:lpstr>Undergraduate Program </vt:lpstr>
      <vt:lpstr>Undergraduate Program </vt:lpstr>
      <vt:lpstr>Undergraduate Program </vt:lpstr>
      <vt:lpstr>Undergraduate Program </vt:lpstr>
      <vt:lpstr>Graduate Program </vt:lpstr>
      <vt:lpstr>Destinations</vt:lpstr>
      <vt:lpstr>Special Programs</vt:lpstr>
      <vt:lpstr>Research Interests/Expertise</vt:lpstr>
      <vt:lpstr>Research Highlights/Expenditures</vt:lpstr>
      <vt:lpstr>The future –   Our degrees are the programs of choice  Research contributions will be well recognized  Industry/peers will seek us out for collaborations</vt:lpstr>
      <vt:lpstr>The future – 3 years</vt:lpstr>
      <vt:lpstr>The future – 3 years</vt:lpstr>
    </vt:vector>
  </TitlesOfParts>
  <Company>Barbara Chamberlin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CAHE Technology Help Desk</dc:title>
  <dc:creator>Barbara Chamberlin</dc:creator>
  <cp:lastModifiedBy>Fresques, Linda</cp:lastModifiedBy>
  <cp:revision>158</cp:revision>
  <cp:lastPrinted>2005-08-03T22:29:18Z</cp:lastPrinted>
  <dcterms:created xsi:type="dcterms:W3CDTF">2005-04-12T04:19:29Z</dcterms:created>
  <dcterms:modified xsi:type="dcterms:W3CDTF">2017-09-15T14:19:00Z</dcterms:modified>
</cp:coreProperties>
</file>